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57" r:id="rId3"/>
    <p:sldId id="258" r:id="rId4"/>
    <p:sldId id="259" r:id="rId5"/>
    <p:sldId id="266" r:id="rId6"/>
    <p:sldId id="264" r:id="rId7"/>
    <p:sldId id="261" r:id="rId8"/>
    <p:sldId id="262" r:id="rId9"/>
    <p:sldId id="263"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3"/>
  </p:normalViewPr>
  <p:slideViewPr>
    <p:cSldViewPr snapToGrid="0" snapToObjects="1">
      <p:cViewPr varScale="1">
        <p:scale>
          <a:sx n="90" d="100"/>
          <a:sy n="90" d="100"/>
        </p:scale>
        <p:origin x="232" y="7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9DF12-0A85-6747-9622-9323CE052D49}" type="datetimeFigureOut">
              <a:rPr lang="en-US" smtClean="0"/>
              <a:t>11/27/20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0BEEA7-4AEC-AC49-9234-4D5FE0933BFA}" type="slidenum">
              <a:rPr lang="en-US" smtClean="0"/>
              <a:t>‹#›</a:t>
            </a:fld>
            <a:endParaRPr lang="en-US"/>
          </a:p>
        </p:txBody>
      </p:sp>
    </p:spTree>
    <p:extLst>
      <p:ext uri="{BB962C8B-B14F-4D97-AF65-F5344CB8AC3E}">
        <p14:creationId xmlns:p14="http://schemas.microsoft.com/office/powerpoint/2010/main" val="3278100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Wenceslas 	</a:t>
            </a:r>
            <a:r>
              <a:rPr lang="en-US" dirty="0" err="1"/>
              <a:t>haller</a:t>
            </a:r>
            <a:r>
              <a:rPr lang="en-US" dirty="0"/>
              <a:t> 1607-1677</a:t>
            </a:r>
          </a:p>
        </p:txBody>
      </p:sp>
      <p:sp>
        <p:nvSpPr>
          <p:cNvPr id="4" name="Slide Number Placeholder 3"/>
          <p:cNvSpPr>
            <a:spLocks noGrp="1"/>
          </p:cNvSpPr>
          <p:nvPr>
            <p:ph type="sldNum" sz="quarter" idx="5"/>
          </p:nvPr>
        </p:nvSpPr>
        <p:spPr/>
        <p:txBody>
          <a:bodyPr/>
          <a:lstStyle/>
          <a:p>
            <a:fld id="{230BEEA7-4AEC-AC49-9234-4D5FE0933BFA}" type="slidenum">
              <a:rPr lang="en-US" smtClean="0"/>
              <a:t>4</a:t>
            </a:fld>
            <a:endParaRPr lang="en-US"/>
          </a:p>
        </p:txBody>
      </p:sp>
    </p:spTree>
    <p:extLst>
      <p:ext uri="{BB962C8B-B14F-4D97-AF65-F5344CB8AC3E}">
        <p14:creationId xmlns:p14="http://schemas.microsoft.com/office/powerpoint/2010/main" val="221102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CHAGALL, 1973. Jacob’s  ladder</a:t>
            </a:r>
          </a:p>
        </p:txBody>
      </p:sp>
      <p:sp>
        <p:nvSpPr>
          <p:cNvPr id="4" name="Slide Number Placeholder 3"/>
          <p:cNvSpPr>
            <a:spLocks noGrp="1"/>
          </p:cNvSpPr>
          <p:nvPr>
            <p:ph type="sldNum" sz="quarter" idx="5"/>
          </p:nvPr>
        </p:nvSpPr>
        <p:spPr/>
        <p:txBody>
          <a:bodyPr/>
          <a:lstStyle/>
          <a:p>
            <a:fld id="{230BEEA7-4AEC-AC49-9234-4D5FE0933BFA}" type="slidenum">
              <a:rPr lang="en-US" smtClean="0"/>
              <a:t>8</a:t>
            </a:fld>
            <a:endParaRPr lang="en-US"/>
          </a:p>
        </p:txBody>
      </p:sp>
    </p:spTree>
    <p:extLst>
      <p:ext uri="{BB962C8B-B14F-4D97-AF65-F5344CB8AC3E}">
        <p14:creationId xmlns:p14="http://schemas.microsoft.com/office/powerpoint/2010/main" val="2519580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Chagall 1973, </a:t>
            </a:r>
            <a:r>
              <a:rPr lang="en-US" dirty="0" err="1"/>
              <a:t>israel</a:t>
            </a:r>
            <a:endParaRPr lang="en-US" dirty="0"/>
          </a:p>
        </p:txBody>
      </p:sp>
      <p:sp>
        <p:nvSpPr>
          <p:cNvPr id="4" name="Slide Number Placeholder 3"/>
          <p:cNvSpPr>
            <a:spLocks noGrp="1"/>
          </p:cNvSpPr>
          <p:nvPr>
            <p:ph type="sldNum" sz="quarter" idx="5"/>
          </p:nvPr>
        </p:nvSpPr>
        <p:spPr/>
        <p:txBody>
          <a:bodyPr/>
          <a:lstStyle/>
          <a:p>
            <a:fld id="{230BEEA7-4AEC-AC49-9234-4D5FE0933BFA}" type="slidenum">
              <a:rPr lang="en-US" smtClean="0"/>
              <a:t>10</a:t>
            </a:fld>
            <a:endParaRPr lang="en-US"/>
          </a:p>
        </p:txBody>
      </p:sp>
    </p:spTree>
    <p:extLst>
      <p:ext uri="{BB962C8B-B14F-4D97-AF65-F5344CB8AC3E}">
        <p14:creationId xmlns:p14="http://schemas.microsoft.com/office/powerpoint/2010/main" val="2270942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63ED03A-84A7-A447-B5BB-55270A9EA01D}" type="datetimeFigureOut">
              <a:rPr lang="en-US" smtClean="0"/>
              <a:t>11/27/20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9E7E2-2A7F-4C49-B812-56EB413B79AE}" type="slidenum">
              <a:rPr lang="en-US" smtClean="0"/>
              <a:t>‹#›</a:t>
            </a:fld>
            <a:endParaRPr lang="en-US"/>
          </a:p>
        </p:txBody>
      </p:sp>
    </p:spTree>
    <p:extLst>
      <p:ext uri="{BB962C8B-B14F-4D97-AF65-F5344CB8AC3E}">
        <p14:creationId xmlns:p14="http://schemas.microsoft.com/office/powerpoint/2010/main" val="3196178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63ED03A-84A7-A447-B5BB-55270A9EA01D}" type="datetimeFigureOut">
              <a:rPr lang="en-US" smtClean="0"/>
              <a:t>11/27/20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9E7E2-2A7F-4C49-B812-56EB413B79AE}" type="slidenum">
              <a:rPr lang="en-US" smtClean="0"/>
              <a:t>‹#›</a:t>
            </a:fld>
            <a:endParaRPr lang="en-US"/>
          </a:p>
        </p:txBody>
      </p:sp>
    </p:spTree>
    <p:extLst>
      <p:ext uri="{BB962C8B-B14F-4D97-AF65-F5344CB8AC3E}">
        <p14:creationId xmlns:p14="http://schemas.microsoft.com/office/powerpoint/2010/main" val="2581338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63ED03A-84A7-A447-B5BB-55270A9EA01D}" type="datetimeFigureOut">
              <a:rPr lang="en-US" smtClean="0"/>
              <a:t>11/27/20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9E7E2-2A7F-4C49-B812-56EB413B79AE}" type="slidenum">
              <a:rPr lang="en-US" smtClean="0"/>
              <a:t>‹#›</a:t>
            </a:fld>
            <a:endParaRPr lang="en-US"/>
          </a:p>
        </p:txBody>
      </p:sp>
    </p:spTree>
    <p:extLst>
      <p:ext uri="{BB962C8B-B14F-4D97-AF65-F5344CB8AC3E}">
        <p14:creationId xmlns:p14="http://schemas.microsoft.com/office/powerpoint/2010/main" val="1094006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63ED03A-84A7-A447-B5BB-55270A9EA01D}" type="datetimeFigureOut">
              <a:rPr lang="en-US" smtClean="0"/>
              <a:t>11/27/20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9E7E2-2A7F-4C49-B812-56EB413B79AE}" type="slidenum">
              <a:rPr lang="en-US" smtClean="0"/>
              <a:t>‹#›</a:t>
            </a:fld>
            <a:endParaRPr lang="en-US"/>
          </a:p>
        </p:txBody>
      </p:sp>
    </p:spTree>
    <p:extLst>
      <p:ext uri="{BB962C8B-B14F-4D97-AF65-F5344CB8AC3E}">
        <p14:creationId xmlns:p14="http://schemas.microsoft.com/office/powerpoint/2010/main" val="248279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63ED03A-84A7-A447-B5BB-55270A9EA01D}" type="datetimeFigureOut">
              <a:rPr lang="en-US" smtClean="0"/>
              <a:t>11/27/20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9E7E2-2A7F-4C49-B812-56EB413B79AE}" type="slidenum">
              <a:rPr lang="en-US" smtClean="0"/>
              <a:t>‹#›</a:t>
            </a:fld>
            <a:endParaRPr lang="en-US"/>
          </a:p>
        </p:txBody>
      </p:sp>
    </p:spTree>
    <p:extLst>
      <p:ext uri="{BB962C8B-B14F-4D97-AF65-F5344CB8AC3E}">
        <p14:creationId xmlns:p14="http://schemas.microsoft.com/office/powerpoint/2010/main" val="1893242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63ED03A-84A7-A447-B5BB-55270A9EA01D}" type="datetimeFigureOut">
              <a:rPr lang="en-US" smtClean="0"/>
              <a:t>11/27/20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D9E7E2-2A7F-4C49-B812-56EB413B79AE}" type="slidenum">
              <a:rPr lang="en-US" smtClean="0"/>
              <a:t>‹#›</a:t>
            </a:fld>
            <a:endParaRPr lang="en-US"/>
          </a:p>
        </p:txBody>
      </p:sp>
    </p:spTree>
    <p:extLst>
      <p:ext uri="{BB962C8B-B14F-4D97-AF65-F5344CB8AC3E}">
        <p14:creationId xmlns:p14="http://schemas.microsoft.com/office/powerpoint/2010/main" val="4085588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63ED03A-84A7-A447-B5BB-55270A9EA01D}" type="datetimeFigureOut">
              <a:rPr lang="en-US" smtClean="0"/>
              <a:t>11/27/20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D9E7E2-2A7F-4C49-B812-56EB413B79AE}" type="slidenum">
              <a:rPr lang="en-US" smtClean="0"/>
              <a:t>‹#›</a:t>
            </a:fld>
            <a:endParaRPr lang="en-US"/>
          </a:p>
        </p:txBody>
      </p:sp>
    </p:spTree>
    <p:extLst>
      <p:ext uri="{BB962C8B-B14F-4D97-AF65-F5344CB8AC3E}">
        <p14:creationId xmlns:p14="http://schemas.microsoft.com/office/powerpoint/2010/main" val="3481191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63ED03A-84A7-A447-B5BB-55270A9EA01D}" type="datetimeFigureOut">
              <a:rPr lang="en-US" smtClean="0"/>
              <a:t>11/27/20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D9E7E2-2A7F-4C49-B812-56EB413B79AE}" type="slidenum">
              <a:rPr lang="en-US" smtClean="0"/>
              <a:t>‹#›</a:t>
            </a:fld>
            <a:endParaRPr lang="en-US"/>
          </a:p>
        </p:txBody>
      </p:sp>
    </p:spTree>
    <p:extLst>
      <p:ext uri="{BB962C8B-B14F-4D97-AF65-F5344CB8AC3E}">
        <p14:creationId xmlns:p14="http://schemas.microsoft.com/office/powerpoint/2010/main" val="1893596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ED03A-84A7-A447-B5BB-55270A9EA01D}" type="datetimeFigureOut">
              <a:rPr lang="en-US" smtClean="0"/>
              <a:t>11/27/20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D9E7E2-2A7F-4C49-B812-56EB413B79AE}" type="slidenum">
              <a:rPr lang="en-US" smtClean="0"/>
              <a:t>‹#›</a:t>
            </a:fld>
            <a:endParaRPr lang="en-US"/>
          </a:p>
        </p:txBody>
      </p:sp>
    </p:spTree>
    <p:extLst>
      <p:ext uri="{BB962C8B-B14F-4D97-AF65-F5344CB8AC3E}">
        <p14:creationId xmlns:p14="http://schemas.microsoft.com/office/powerpoint/2010/main" val="3820217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63ED03A-84A7-A447-B5BB-55270A9EA01D}" type="datetimeFigureOut">
              <a:rPr lang="en-US" smtClean="0"/>
              <a:t>11/27/20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D9E7E2-2A7F-4C49-B812-56EB413B79AE}" type="slidenum">
              <a:rPr lang="en-US" smtClean="0"/>
              <a:t>‹#›</a:t>
            </a:fld>
            <a:endParaRPr lang="en-US"/>
          </a:p>
        </p:txBody>
      </p:sp>
    </p:spTree>
    <p:extLst>
      <p:ext uri="{BB962C8B-B14F-4D97-AF65-F5344CB8AC3E}">
        <p14:creationId xmlns:p14="http://schemas.microsoft.com/office/powerpoint/2010/main" val="2924556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63ED03A-84A7-A447-B5BB-55270A9EA01D}" type="datetimeFigureOut">
              <a:rPr lang="en-US" smtClean="0"/>
              <a:t>11/27/20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D9E7E2-2A7F-4C49-B812-56EB413B79AE}" type="slidenum">
              <a:rPr lang="en-US" smtClean="0"/>
              <a:t>‹#›</a:t>
            </a:fld>
            <a:endParaRPr lang="en-US"/>
          </a:p>
        </p:txBody>
      </p:sp>
    </p:spTree>
    <p:extLst>
      <p:ext uri="{BB962C8B-B14F-4D97-AF65-F5344CB8AC3E}">
        <p14:creationId xmlns:p14="http://schemas.microsoft.com/office/powerpoint/2010/main" val="4072917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3ED03A-84A7-A447-B5BB-55270A9EA01D}" type="datetimeFigureOut">
              <a:rPr lang="en-US" smtClean="0"/>
              <a:t>11/27/20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D9E7E2-2A7F-4C49-B812-56EB413B79AE}" type="slidenum">
              <a:rPr lang="en-US" smtClean="0"/>
              <a:t>‹#›</a:t>
            </a:fld>
            <a:endParaRPr lang="en-US"/>
          </a:p>
        </p:txBody>
      </p:sp>
    </p:spTree>
    <p:extLst>
      <p:ext uri="{BB962C8B-B14F-4D97-AF65-F5344CB8AC3E}">
        <p14:creationId xmlns:p14="http://schemas.microsoft.com/office/powerpoint/2010/main" val="4217926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https://www.thejewishstar.com/uploads/original/20200219-160722-Marc%20Chagall%20Jacobs%20Ladder.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https://mrtopstep.com/wp-content/uploads/2018/06/0930.jpg"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https://static01.nyt.com/images/2020/11/13/opinion/sunday/13Goldberg/13Goldberg-mobileMasterAt3x.jpg"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https://www.myjewishlearning.com/wp-content/uploads/2002/11/Wenceslas_Hollar_-_Jacobs_ladder_State_2.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https://images-na.ssl-images-amazon.com/images/I/41Hu4s4CBYL._SX312_BO1,204,203,200_.jpg" TargetMode="External"/><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https://m.media-amazon.com/images/I/71CfzmoynuL._AC_UY218_.jpg"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https://upload.wikimedia.org/wikipedia/commons/f/f3/Klee%2C_Angelus_novus.png"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https://www.thejewishstar.com/uploads/original/20200219-160722-Marc%20Chagall%20Jacobs%20Ladder.jp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DB32F-04EB-E54F-9F50-BCAC19D202F8}"/>
              </a:ext>
            </a:extLst>
          </p:cNvPr>
          <p:cNvSpPr>
            <a:spLocks noGrp="1"/>
          </p:cNvSpPr>
          <p:nvPr>
            <p:ph type="ctrTitle"/>
          </p:nvPr>
        </p:nvSpPr>
        <p:spPr/>
        <p:txBody>
          <a:bodyPr/>
          <a:lstStyle/>
          <a:p>
            <a:r>
              <a:rPr lang="en-US" dirty="0" err="1"/>
              <a:t>Vayeizei</a:t>
            </a:r>
            <a:r>
              <a:rPr lang="en-US" dirty="0"/>
              <a:t>, </a:t>
            </a:r>
            <a:r>
              <a:rPr lang="en-US" dirty="0" err="1"/>
              <a:t>nov</a:t>
            </a:r>
            <a:r>
              <a:rPr lang="en-US" dirty="0"/>
              <a:t> 2020</a:t>
            </a:r>
          </a:p>
        </p:txBody>
      </p:sp>
      <p:sp>
        <p:nvSpPr>
          <p:cNvPr id="3" name="Subtitle 2">
            <a:extLst>
              <a:ext uri="{FF2B5EF4-FFF2-40B4-BE49-F238E27FC236}">
                <a16:creationId xmlns:a16="http://schemas.microsoft.com/office/drawing/2014/main" id="{69189488-200F-6049-B93C-D64E3F4258E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16462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611487C-AB42-4540-95D5-C9F5234DCE2B}"/>
              </a:ext>
            </a:extLst>
          </p:cNvPr>
          <p:cNvSpPr>
            <a:spLocks noChangeArrowheads="1"/>
          </p:cNvSpPr>
          <p:nvPr/>
        </p:nvSpPr>
        <p:spPr bwMode="auto">
          <a:xfrm>
            <a:off x="2171699" y="-114301"/>
            <a:ext cx="175783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193" name="Picture 3" descr="A painting of a person&#10;&#10;Description automatically generated">
            <a:extLst>
              <a:ext uri="{FF2B5EF4-FFF2-40B4-BE49-F238E27FC236}">
                <a16:creationId xmlns:a16="http://schemas.microsoft.com/office/drawing/2014/main" id="{13BCA418-B5CB-B54A-8E87-A21D9A8E47E7}"/>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271713" y="-31141"/>
            <a:ext cx="7443787" cy="61894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DD43208-46CF-AE40-9491-63574C9725D6}"/>
              </a:ext>
            </a:extLst>
          </p:cNvPr>
          <p:cNvSpPr txBox="1"/>
          <p:nvPr/>
        </p:nvSpPr>
        <p:spPr>
          <a:xfrm>
            <a:off x="3586164" y="6195701"/>
            <a:ext cx="3100386" cy="369332"/>
          </a:xfrm>
          <a:prstGeom prst="rect">
            <a:avLst/>
          </a:prstGeom>
          <a:noFill/>
        </p:spPr>
        <p:txBody>
          <a:bodyPr wrap="square" rtlCol="0">
            <a:spAutoFit/>
          </a:bodyPr>
          <a:lstStyle/>
          <a:p>
            <a:r>
              <a:rPr lang="en-US" dirty="0"/>
              <a:t>Chagall, Israel, 1973</a:t>
            </a:r>
          </a:p>
        </p:txBody>
      </p:sp>
    </p:spTree>
    <p:extLst>
      <p:ext uri="{BB962C8B-B14F-4D97-AF65-F5344CB8AC3E}">
        <p14:creationId xmlns:p14="http://schemas.microsoft.com/office/powerpoint/2010/main" val="208847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5" name="Picture 5" descr="A person smiling for the camera&#10;&#10;Description automatically generated">
            <a:extLst>
              <a:ext uri="{FF2B5EF4-FFF2-40B4-BE49-F238E27FC236}">
                <a16:creationId xmlns:a16="http://schemas.microsoft.com/office/drawing/2014/main" id="{0435A73D-FB90-A546-A5F7-E4D579DF8FC6}"/>
              </a:ext>
            </a:extLst>
          </p:cNvPr>
          <p:cNvPicPr>
            <a:picLocks noGrp="1" noChangeAspect="1" noChangeArrowheads="1"/>
          </p:cNvPicPr>
          <p:nvPr>
            <p:ph idx="4294967295"/>
          </p:nvPr>
        </p:nvPicPr>
        <p:blipFill rotWithShape="1">
          <a:blip r:embed="rId2" r:link="rId3">
            <a:alphaModFix/>
            <a:extLst>
              <a:ext uri="{28A0092B-C50C-407E-A947-70E740481C1C}">
                <a14:useLocalDpi xmlns:a14="http://schemas.microsoft.com/office/drawing/2010/main" val="0"/>
              </a:ext>
            </a:extLst>
          </a:blip>
          <a:srcRect l="910" r="-1" b="-1"/>
          <a:stretch>
            <a:fillRect/>
          </a:stretch>
        </p:blipFill>
        <p:spPr bwMode="auto">
          <a:xfrm>
            <a:off x="0" y="22225"/>
            <a:ext cx="64230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D97A04C3-747A-704D-AE05-76FF87AA5273}"/>
              </a:ext>
            </a:extLst>
          </p:cNvPr>
          <p:cNvSpPr>
            <a:spLocks noChangeArrowheads="1"/>
          </p:cNvSpPr>
          <p:nvPr/>
        </p:nvSpPr>
        <p:spPr bwMode="auto">
          <a:xfrm flipV="1">
            <a:off x="5601298" y="-1"/>
            <a:ext cx="65907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53181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6" descr="A picture containing text&#10;&#10;Description automatically generated">
            <a:extLst>
              <a:ext uri="{FF2B5EF4-FFF2-40B4-BE49-F238E27FC236}">
                <a16:creationId xmlns:a16="http://schemas.microsoft.com/office/drawing/2014/main" id="{EFD52BA6-9CAA-314E-8F3E-8FE10798E099}"/>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3758" r="6007" b="-1"/>
          <a:stretch>
            <a:fillRect/>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5913D7F-203D-CC41-9FFD-A7334792A5F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48570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073" name="Picture 1" descr="A picture containing outdoor, book, sitting, cat&#10;&#10;Description automatically generated">
            <a:extLst>
              <a:ext uri="{FF2B5EF4-FFF2-40B4-BE49-F238E27FC236}">
                <a16:creationId xmlns:a16="http://schemas.microsoft.com/office/drawing/2014/main" id="{0B46B1E2-5987-B94B-AB52-24F19E8AC4A9}"/>
              </a:ext>
            </a:extLst>
          </p:cNvPr>
          <p:cNvPicPr>
            <a:picLocks noGrp="1" noChangeAspect="1" noChangeArrowheads="1"/>
          </p:cNvPicPr>
          <p:nvPr>
            <p:ph type="pic" idx="1"/>
          </p:nvPr>
        </p:nvPicPr>
        <p:blipFill rotWithShape="1">
          <a:blip r:embed="rId3" r:link="rId4">
            <a:extLst>
              <a:ext uri="{28A0092B-C50C-407E-A947-70E740481C1C}">
                <a14:useLocalDpi xmlns:a14="http://schemas.microsoft.com/office/drawing/2010/main" val="0"/>
              </a:ext>
            </a:extLst>
          </a:blip>
          <a:srcRect t="4334" r="-1" b="-1"/>
          <a:stretch>
            <a:fillRect/>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F7B04B59-DB48-004B-8050-E1A6650A6976}"/>
              </a:ext>
            </a:extLst>
          </p:cNvPr>
          <p:cNvSpPr>
            <a:spLocks noChangeArrowheads="1"/>
          </p:cNvSpPr>
          <p:nvPr/>
        </p:nvSpPr>
        <p:spPr bwMode="auto">
          <a:xfrm>
            <a:off x="-1" y="-1"/>
            <a:ext cx="2110621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24497371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09A0DE-6DAC-A44C-ACFB-33CFEBCD816A}"/>
              </a:ext>
            </a:extLst>
          </p:cNvPr>
          <p:cNvSpPr>
            <a:spLocks noGrp="1"/>
          </p:cNvSpPr>
          <p:nvPr>
            <p:ph type="title"/>
          </p:nvPr>
        </p:nvSpPr>
        <p:spPr/>
        <p:txBody>
          <a:bodyPr>
            <a:normAutofit/>
          </a:bodyPr>
          <a:lstStyle/>
          <a:p>
            <a:r>
              <a:rPr lang="en-US" sz="2400" dirty="0"/>
              <a:t>Walter Benjamin and Hannah Arendt</a:t>
            </a:r>
          </a:p>
        </p:txBody>
      </p:sp>
      <p:sp>
        <p:nvSpPr>
          <p:cNvPr id="8" name="Content Placeholder 7">
            <a:extLst>
              <a:ext uri="{FF2B5EF4-FFF2-40B4-BE49-F238E27FC236}">
                <a16:creationId xmlns:a16="http://schemas.microsoft.com/office/drawing/2014/main" id="{0D4E4E85-C933-BB48-8C2F-E40940C6FBCC}"/>
              </a:ext>
            </a:extLst>
          </p:cNvPr>
          <p:cNvSpPr>
            <a:spLocks noGrp="1"/>
          </p:cNvSpPr>
          <p:nvPr>
            <p:ph sz="half" idx="2"/>
          </p:nvPr>
        </p:nvSpPr>
        <p:spPr>
          <a:xfrm flipV="1">
            <a:off x="12587288" y="5604668"/>
            <a:ext cx="2481261" cy="45719"/>
          </a:xfrm>
        </p:spPr>
        <p:txBody>
          <a:bodyPr>
            <a:normAutofit fontScale="25000" lnSpcReduction="20000"/>
          </a:bodyPr>
          <a:lstStyle/>
          <a:p>
            <a:endParaRPr lang="en-US" dirty="0"/>
          </a:p>
        </p:txBody>
      </p:sp>
      <p:pic>
        <p:nvPicPr>
          <p:cNvPr id="9" name="Content Placeholder 8" descr="A picture containing website&#10;&#10;Description automatically generated">
            <a:extLst>
              <a:ext uri="{FF2B5EF4-FFF2-40B4-BE49-F238E27FC236}">
                <a16:creationId xmlns:a16="http://schemas.microsoft.com/office/drawing/2014/main" id="{335003CB-80CE-254A-8D36-5DBD7DD1DB31}"/>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77899" y="1869281"/>
            <a:ext cx="2651126" cy="3931444"/>
          </a:xfrm>
          <a:prstGeom prst="rect">
            <a:avLst/>
          </a:prstGeom>
          <a:noFill/>
          <a:ln>
            <a:noFill/>
          </a:ln>
        </p:spPr>
      </p:pic>
      <p:pic>
        <p:nvPicPr>
          <p:cNvPr id="10" name="Picture 9" descr="A picture containing text&#10;&#10;Description automatically generated">
            <a:extLst>
              <a:ext uri="{FF2B5EF4-FFF2-40B4-BE49-F238E27FC236}">
                <a16:creationId xmlns:a16="http://schemas.microsoft.com/office/drawing/2014/main" id="{615279A0-0492-B045-B31C-4BADA2554A2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95700" y="2171699"/>
            <a:ext cx="2819400" cy="3100389"/>
          </a:xfrm>
          <a:prstGeom prst="rect">
            <a:avLst/>
          </a:prstGeom>
          <a:noFill/>
          <a:ln>
            <a:noFill/>
          </a:ln>
        </p:spPr>
      </p:pic>
      <p:sp>
        <p:nvSpPr>
          <p:cNvPr id="12" name="Rectangle 2">
            <a:extLst>
              <a:ext uri="{FF2B5EF4-FFF2-40B4-BE49-F238E27FC236}">
                <a16:creationId xmlns:a16="http://schemas.microsoft.com/office/drawing/2014/main" id="{AC768612-287A-5643-84BA-BA0D088B9428}"/>
              </a:ext>
            </a:extLst>
          </p:cNvPr>
          <p:cNvSpPr>
            <a:spLocks noChangeArrowheads="1"/>
          </p:cNvSpPr>
          <p:nvPr/>
        </p:nvSpPr>
        <p:spPr bwMode="auto">
          <a:xfrm>
            <a:off x="7300911" y="365124"/>
            <a:ext cx="174320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9217" name="Picture 29" descr="The Origins of Totalitarianism">
            <a:extLst>
              <a:ext uri="{FF2B5EF4-FFF2-40B4-BE49-F238E27FC236}">
                <a16:creationId xmlns:a16="http://schemas.microsoft.com/office/drawing/2014/main" id="{D5578F91-6093-0941-A448-4ECCB30FD130}"/>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693481" y="1428906"/>
            <a:ext cx="2651126" cy="395853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
            <a:extLst>
              <a:ext uri="{FF2B5EF4-FFF2-40B4-BE49-F238E27FC236}">
                <a16:creationId xmlns:a16="http://schemas.microsoft.com/office/drawing/2014/main" id="{5AC6D84B-A3B1-A34D-B3E8-3F01B29B8553}"/>
              </a:ext>
            </a:extLst>
          </p:cNvPr>
          <p:cNvSpPr>
            <a:spLocks noChangeArrowheads="1"/>
          </p:cNvSpPr>
          <p:nvPr/>
        </p:nvSpPr>
        <p:spPr bwMode="auto">
          <a:xfrm>
            <a:off x="9399160" y="1349849"/>
            <a:ext cx="74695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9219" name="Picture 30" descr="A close up of a sign&#10;&#10;Description automatically generated">
            <a:extLst>
              <a:ext uri="{FF2B5EF4-FFF2-40B4-BE49-F238E27FC236}">
                <a16:creationId xmlns:a16="http://schemas.microsoft.com/office/drawing/2014/main" id="{8130F456-F203-8545-B94E-5DE2C671392F}"/>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9399160" y="1349850"/>
            <a:ext cx="2677380" cy="4254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148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76A169-9AB2-6B45-B3DF-9AF2CCDDF0F6}"/>
              </a:ext>
            </a:extLst>
          </p:cNvPr>
          <p:cNvSpPr>
            <a:spLocks noGrp="1"/>
          </p:cNvSpPr>
          <p:nvPr>
            <p:ph type="title"/>
          </p:nvPr>
        </p:nvSpPr>
        <p:spPr>
          <a:xfrm>
            <a:off x="838200" y="365125"/>
            <a:ext cx="9420225" cy="492125"/>
          </a:xfrm>
        </p:spPr>
        <p:txBody>
          <a:bodyPr>
            <a:normAutofit/>
          </a:bodyPr>
          <a:lstStyle/>
          <a:p>
            <a:r>
              <a:rPr lang="en-US" sz="2000" dirty="0"/>
              <a:t>Walter Benjamin (1892 Berlin, 1940 Port </a:t>
            </a:r>
            <a:r>
              <a:rPr lang="en-US" sz="2000" dirty="0" err="1"/>
              <a:t>Bou</a:t>
            </a:r>
            <a:r>
              <a:rPr lang="en-US" sz="2000" dirty="0"/>
              <a:t>), 9</a:t>
            </a:r>
            <a:r>
              <a:rPr lang="en-US" sz="2000" baseline="30000" dirty="0"/>
              <a:t>th</a:t>
            </a:r>
            <a:r>
              <a:rPr lang="en-US" sz="2000" dirty="0"/>
              <a:t> Thesis of Philosophy of History</a:t>
            </a:r>
          </a:p>
        </p:txBody>
      </p:sp>
      <p:sp>
        <p:nvSpPr>
          <p:cNvPr id="6" name="Content Placeholder 5">
            <a:extLst>
              <a:ext uri="{FF2B5EF4-FFF2-40B4-BE49-F238E27FC236}">
                <a16:creationId xmlns:a16="http://schemas.microsoft.com/office/drawing/2014/main" id="{9BDF3076-0DD0-7248-986B-93911B39B16B}"/>
              </a:ext>
            </a:extLst>
          </p:cNvPr>
          <p:cNvSpPr>
            <a:spLocks noGrp="1"/>
          </p:cNvSpPr>
          <p:nvPr>
            <p:ph idx="1"/>
          </p:nvPr>
        </p:nvSpPr>
        <p:spPr>
          <a:xfrm>
            <a:off x="348343" y="1001486"/>
            <a:ext cx="11005457" cy="5175477"/>
          </a:xfrm>
        </p:spPr>
        <p:txBody>
          <a:bodyPr>
            <a:normAutofit/>
          </a:bodyPr>
          <a:lstStyle/>
          <a:p>
            <a:r>
              <a:rPr lang="en-FR" b="1" dirty="0"/>
              <a:t>A Klee painting named ‘Angelus Novus’ shows an angel looking as though he is about to move away from something he is fixedly contemplating. His eyes are staring, his mouth is open, his wings are spread. This is how one pictures the angel of history. His face is turned toward the past. Where we </a:t>
            </a:r>
            <a:r>
              <a:rPr lang="en-FR" sz="3000" b="1" dirty="0"/>
              <a:t>perceive</a:t>
            </a:r>
            <a:r>
              <a:rPr lang="en-FR" b="1" dirty="0"/>
              <a:t> a chain of events, he sees one single catastrophe which keeps piling wreckage and hurls it in front of his feet. The angel would like to stay, awaken the dead, and make whole what has been smashed. But a storm is blowing in from Paradise; it has got caught in his wings with such a violence that the angel can no longer close them. The storm irresistibly propels him into the future to which his back is turned, while the pile of debris before him grows skyward. This storm is what we call progress.</a:t>
            </a:r>
            <a:r>
              <a:rPr lang="en-FR" dirty="0"/>
              <a:t>  	</a:t>
            </a:r>
          </a:p>
          <a:p>
            <a:endParaRPr lang="en-US" dirty="0"/>
          </a:p>
        </p:txBody>
      </p:sp>
    </p:spTree>
    <p:extLst>
      <p:ext uri="{BB962C8B-B14F-4D97-AF65-F5344CB8AC3E}">
        <p14:creationId xmlns:p14="http://schemas.microsoft.com/office/powerpoint/2010/main" val="1478922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1" name="Picture 4" descr="A close up of a stone wall&#10;&#10;Description automatically generated">
            <a:extLst>
              <a:ext uri="{FF2B5EF4-FFF2-40B4-BE49-F238E27FC236}">
                <a16:creationId xmlns:a16="http://schemas.microsoft.com/office/drawing/2014/main" id="{D3E744A3-B9C4-C246-AEF4-C9E7446111F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2404618" y="965201"/>
            <a:ext cx="3690613" cy="49115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80863690-A936-3547-9C13-1250ECC20BF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44FC35A9-FB4F-F34D-A009-307B8205816C}"/>
              </a:ext>
            </a:extLst>
          </p:cNvPr>
          <p:cNvSpPr txBox="1"/>
          <p:nvPr/>
        </p:nvSpPr>
        <p:spPr>
          <a:xfrm>
            <a:off x="3766457" y="6368143"/>
            <a:ext cx="2933945" cy="369332"/>
          </a:xfrm>
          <a:prstGeom prst="rect">
            <a:avLst/>
          </a:prstGeom>
          <a:noFill/>
        </p:spPr>
        <p:txBody>
          <a:bodyPr wrap="none" rtlCol="0">
            <a:spAutoFit/>
          </a:bodyPr>
          <a:lstStyle/>
          <a:p>
            <a:r>
              <a:rPr lang="en-US" dirty="0"/>
              <a:t>Paul Klee, The Angelus Novus</a:t>
            </a:r>
          </a:p>
        </p:txBody>
      </p:sp>
    </p:spTree>
    <p:extLst>
      <p:ext uri="{BB962C8B-B14F-4D97-AF65-F5344CB8AC3E}">
        <p14:creationId xmlns:p14="http://schemas.microsoft.com/office/powerpoint/2010/main" val="1145009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5" name="Picture 3" descr="A painting of a person&#10;&#10;Description automatically generated">
            <a:extLst>
              <a:ext uri="{FF2B5EF4-FFF2-40B4-BE49-F238E27FC236}">
                <a16:creationId xmlns:a16="http://schemas.microsoft.com/office/drawing/2014/main" id="{D476FE33-6527-C34C-BE34-D028932A8494}"/>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tretch>
            <a:fillRect/>
          </a:stretch>
        </p:blipFill>
        <p:spPr bwMode="auto">
          <a:xfrm>
            <a:off x="1020895" y="-1"/>
            <a:ext cx="8874219" cy="71415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F00C7B69-53C2-B249-B31A-1BF10D9D9990}"/>
              </a:ext>
            </a:extLst>
          </p:cNvPr>
          <p:cNvSpPr>
            <a:spLocks noChangeArrowheads="1"/>
          </p:cNvSpPr>
          <p:nvPr/>
        </p:nvSpPr>
        <p:spPr bwMode="auto">
          <a:xfrm>
            <a:off x="-1" y="-1"/>
            <a:ext cx="20457639" cy="53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46CB6966-54A0-DB49-A293-3DA818410143}"/>
              </a:ext>
            </a:extLst>
          </p:cNvPr>
          <p:cNvSpPr/>
          <p:nvPr/>
        </p:nvSpPr>
        <p:spPr>
          <a:xfrm>
            <a:off x="9818914" y="662990"/>
            <a:ext cx="2373086" cy="6247864"/>
          </a:xfrm>
          <a:prstGeom prst="rect">
            <a:avLst/>
          </a:prstGeom>
        </p:spPr>
        <p:txBody>
          <a:bodyPr wrap="square">
            <a:spAutoFit/>
          </a:bodyPr>
          <a:lstStyle/>
          <a:p>
            <a:r>
              <a:rPr lang="en-FR" sz="2000" dirty="0">
                <a:latin typeface="Times New Roman" panose="02020603050405020304" pitchFamily="18" charset="0"/>
                <a:ea typeface="Times New Roman" panose="02020603050405020304" pitchFamily="18" charset="0"/>
                <a:cs typeface="Times New Roman" panose="02020603050405020304" pitchFamily="18" charset="0"/>
              </a:rPr>
              <a:t>11And he arrived at the place and lodged there because the sun had set, and he took some of the stones of the place and placed [them] at his head, and he lay down in that place.</a:t>
            </a:r>
            <a:endParaRPr lang="en-FR" sz="2000" dirty="0">
              <a:latin typeface="Calibri" panose="020F0502020204030204" pitchFamily="34" charset="0"/>
              <a:ea typeface="Calibri" panose="020F0502020204030204" pitchFamily="34" charset="0"/>
              <a:cs typeface="Times New Roman" panose="02020603050405020304" pitchFamily="18" charset="0"/>
            </a:endParaRPr>
          </a:p>
          <a:p>
            <a:r>
              <a:rPr lang="en-FR" sz="2000" dirty="0">
                <a:latin typeface="Times New Roman" panose="02020603050405020304" pitchFamily="18" charset="0"/>
                <a:ea typeface="Times New Roman" panose="02020603050405020304" pitchFamily="18" charset="0"/>
                <a:cs typeface="Times New Roman" panose="02020603050405020304" pitchFamily="18" charset="0"/>
              </a:rPr>
              <a:t>12And he dreamed, and behold! a ladder set up on the ground and its top reached to heaven; and behold, angels of God were ascending and descending upon it.</a:t>
            </a:r>
            <a:endParaRPr lang="en-FR" sz="2000" dirty="0">
              <a:latin typeface="Calibri" panose="020F0502020204030204" pitchFamily="34" charset="0"/>
              <a:ea typeface="Calibri" panose="020F0502020204030204" pitchFamily="34" charset="0"/>
              <a:cs typeface="Times New Roman" panose="02020603050405020304" pitchFamily="18" charset="0"/>
            </a:endParaRPr>
          </a:p>
          <a:p>
            <a:r>
              <a:rPr lang="en-FR" sz="2000" dirty="0">
                <a:latin typeface="Times New Roman" panose="02020603050405020304" pitchFamily="18" charset="0"/>
                <a:ea typeface="Times New Roman" panose="02020603050405020304" pitchFamily="18" charset="0"/>
                <a:cs typeface="Times New Roman" panose="02020603050405020304" pitchFamily="18" charset="0"/>
              </a:rPr>
              <a:t>13And behold, the Lord was standing over him</a:t>
            </a:r>
            <a:endParaRPr lang="en-FR"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4681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3840C3-4C7D-E74D-AEDA-4C8D196A5A60}"/>
              </a:ext>
            </a:extLst>
          </p:cNvPr>
          <p:cNvSpPr/>
          <p:nvPr/>
        </p:nvSpPr>
        <p:spPr>
          <a:xfrm>
            <a:off x="500063" y="0"/>
            <a:ext cx="10301287" cy="6001643"/>
          </a:xfrm>
          <a:prstGeom prst="rect">
            <a:avLst/>
          </a:prstGeom>
        </p:spPr>
        <p:txBody>
          <a:bodyPr wrap="square">
            <a:spAutoFit/>
          </a:bodyPr>
          <a:lstStyle/>
          <a:p>
            <a:r>
              <a:rPr lang="en-FR" sz="2400" dirty="0">
                <a:latin typeface="Times New Roman" panose="02020603050405020304" pitchFamily="18" charset="0"/>
                <a:ea typeface="Times New Roman" panose="02020603050405020304" pitchFamily="18" charset="0"/>
                <a:cs typeface="Times New Roman" panose="02020603050405020304" pitchFamily="18" charset="0"/>
              </a:rPr>
              <a:t>46And Jacob said to his kinsmen, "Gather stones," and they took stones and made a pile, and they ate there by the pile.</a:t>
            </a:r>
            <a:endParaRPr lang="en-FR" sz="2400" dirty="0">
              <a:latin typeface="Calibri" panose="020F0502020204030204" pitchFamily="34" charset="0"/>
              <a:ea typeface="Calibri" panose="020F0502020204030204" pitchFamily="34" charset="0"/>
              <a:cs typeface="Times New Roman" panose="02020603050405020304" pitchFamily="18" charset="0"/>
            </a:endParaRPr>
          </a:p>
          <a:p>
            <a:r>
              <a:rPr lang="en-FR" sz="2400" dirty="0">
                <a:latin typeface="Times New Roman" panose="02020603050405020304" pitchFamily="18" charset="0"/>
                <a:ea typeface="Times New Roman" panose="02020603050405020304" pitchFamily="18" charset="0"/>
                <a:cs typeface="Times New Roman" panose="02020603050405020304" pitchFamily="18" charset="0"/>
              </a:rPr>
              <a:t>47And Laban called it Yegar Sahadutha, but Jacob called it Gal ed.</a:t>
            </a:r>
            <a:endParaRPr lang="en-FR" sz="2400" dirty="0">
              <a:latin typeface="Calibri" panose="020F0502020204030204" pitchFamily="34" charset="0"/>
              <a:ea typeface="Calibri" panose="020F0502020204030204" pitchFamily="34" charset="0"/>
              <a:cs typeface="Times New Roman" panose="02020603050405020304" pitchFamily="18" charset="0"/>
            </a:endParaRPr>
          </a:p>
          <a:p>
            <a:r>
              <a:rPr lang="en-FR" sz="2400" dirty="0">
                <a:latin typeface="Times New Roman" panose="02020603050405020304" pitchFamily="18" charset="0"/>
                <a:ea typeface="Times New Roman" panose="02020603050405020304" pitchFamily="18" charset="0"/>
                <a:cs typeface="Times New Roman" panose="02020603050405020304" pitchFamily="18" charset="0"/>
              </a:rPr>
              <a:t>48And Laban said, "This pile is a witness between me and you today." Therefore, he called it Gal ed.</a:t>
            </a:r>
            <a:endParaRPr lang="en-FR" sz="2400" dirty="0">
              <a:latin typeface="Calibri" panose="020F0502020204030204" pitchFamily="34" charset="0"/>
              <a:ea typeface="Calibri" panose="020F0502020204030204" pitchFamily="34" charset="0"/>
              <a:cs typeface="Times New Roman" panose="02020603050405020304" pitchFamily="18" charset="0"/>
            </a:endParaRPr>
          </a:p>
          <a:p>
            <a:r>
              <a:rPr lang="en-FR" sz="2400" dirty="0">
                <a:latin typeface="Times New Roman" panose="02020603050405020304" pitchFamily="18" charset="0"/>
                <a:ea typeface="Times New Roman" panose="02020603050405020304" pitchFamily="18" charset="0"/>
                <a:cs typeface="Times New Roman" panose="02020603050405020304" pitchFamily="18" charset="0"/>
              </a:rPr>
              <a:t>49And Mizpah, because he said, "May the Lord look between me and you when we are hidden from each other.</a:t>
            </a:r>
            <a:endParaRPr lang="en-FR" sz="2400" dirty="0">
              <a:latin typeface="Calibri" panose="020F0502020204030204" pitchFamily="34" charset="0"/>
              <a:ea typeface="Calibri" panose="020F0502020204030204" pitchFamily="34" charset="0"/>
              <a:cs typeface="Times New Roman" panose="02020603050405020304" pitchFamily="18" charset="0"/>
            </a:endParaRPr>
          </a:p>
          <a:p>
            <a:r>
              <a:rPr lang="en-FR" sz="2400" dirty="0">
                <a:latin typeface="Times New Roman" panose="02020603050405020304" pitchFamily="18" charset="0"/>
                <a:ea typeface="Times New Roman" panose="02020603050405020304" pitchFamily="18" charset="0"/>
                <a:cs typeface="Times New Roman" panose="02020603050405020304" pitchFamily="18" charset="0"/>
              </a:rPr>
              <a:t>50If you afflict my daughters, or if you take wives in addition to my daughters when no one is with us, behold! God is a witness between me and you."</a:t>
            </a:r>
            <a:endParaRPr lang="en-FR" sz="2400" dirty="0">
              <a:latin typeface="Calibri" panose="020F0502020204030204" pitchFamily="34" charset="0"/>
              <a:ea typeface="Calibri" panose="020F0502020204030204" pitchFamily="34" charset="0"/>
              <a:cs typeface="Times New Roman" panose="02020603050405020304" pitchFamily="18" charset="0"/>
            </a:endParaRPr>
          </a:p>
          <a:p>
            <a:r>
              <a:rPr lang="en-FR" sz="2400" dirty="0">
                <a:latin typeface="Times New Roman" panose="02020603050405020304" pitchFamily="18" charset="0"/>
                <a:ea typeface="Times New Roman" panose="02020603050405020304" pitchFamily="18" charset="0"/>
                <a:cs typeface="Times New Roman" panose="02020603050405020304" pitchFamily="18" charset="0"/>
              </a:rPr>
              <a:t>51And Laban said to Jacob, "Behold this pile and behold this monument, which I have cast between me and you.</a:t>
            </a:r>
            <a:endParaRPr lang="en-FR" sz="2400" dirty="0">
              <a:latin typeface="Calibri" panose="020F0502020204030204" pitchFamily="34" charset="0"/>
              <a:ea typeface="Calibri" panose="020F0502020204030204" pitchFamily="34" charset="0"/>
              <a:cs typeface="Times New Roman" panose="02020603050405020304" pitchFamily="18" charset="0"/>
            </a:endParaRPr>
          </a:p>
          <a:p>
            <a:r>
              <a:rPr lang="en-FR" sz="2400" dirty="0">
                <a:latin typeface="Times New Roman" panose="02020603050405020304" pitchFamily="18" charset="0"/>
                <a:ea typeface="Times New Roman" panose="02020603050405020304" pitchFamily="18" charset="0"/>
                <a:cs typeface="Times New Roman" panose="02020603050405020304" pitchFamily="18" charset="0"/>
              </a:rPr>
              <a:t>52This pile is a witness, and this monument is a witness, that I will not pass this pile [to go] to you and that you shall not pass this pile and this monument to [come to] me to [do] harm.</a:t>
            </a:r>
            <a:endParaRPr lang="en-FR" sz="2400" dirty="0">
              <a:latin typeface="Calibri" panose="020F0502020204030204" pitchFamily="34" charset="0"/>
              <a:ea typeface="Calibri" panose="020F0502020204030204" pitchFamily="34" charset="0"/>
              <a:cs typeface="Times New Roman" panose="02020603050405020304" pitchFamily="18" charset="0"/>
            </a:endParaRPr>
          </a:p>
          <a:p>
            <a:r>
              <a:rPr lang="en-FR" sz="2400" dirty="0">
                <a:latin typeface="Times New Roman" panose="02020603050405020304" pitchFamily="18" charset="0"/>
                <a:ea typeface="Times New Roman" panose="02020603050405020304" pitchFamily="18" charset="0"/>
                <a:cs typeface="Times New Roman" panose="02020603050405020304" pitchFamily="18" charset="0"/>
              </a:rPr>
              <a:t>53May the God of Abraham and the god of Nahor judge between us, the god of their father." And Jacob swore by the Fear of his father Isaac.</a:t>
            </a:r>
            <a:endParaRPr lang="en-FR"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16022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TotalTime>
  <Words>534</Words>
  <Application>Microsoft Macintosh PowerPoint</Application>
  <PresentationFormat>Widescreen</PresentationFormat>
  <Paragraphs>23</Paragraphs>
  <Slides>10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Vayeizei, nov 2020</vt:lpstr>
      <vt:lpstr>PowerPoint Presentation</vt:lpstr>
      <vt:lpstr>PowerPoint Presentation</vt:lpstr>
      <vt:lpstr>PowerPoint Presentation</vt:lpstr>
      <vt:lpstr>Walter Benjamin and Hannah Arendt</vt:lpstr>
      <vt:lpstr>Walter Benjamin (1892 Berlin, 1940 Port Bou), 9th Thesis of Philosophy of History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Vayeizei, nov 2020</dc:title>
  <dc:creator>Harrow, Kenneth</dc:creator>
  <cp:lastModifiedBy>Harrow, Kenneth</cp:lastModifiedBy>
  <cp:revision>9</cp:revision>
  <dcterms:created xsi:type="dcterms:W3CDTF">2020-11-27T19:21:47Z</dcterms:created>
  <dcterms:modified xsi:type="dcterms:W3CDTF">2020-11-27T21:41:35Z</dcterms:modified>
</cp:coreProperties>
</file>